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62" r:id="rId5"/>
    <p:sldId id="296" r:id="rId6"/>
    <p:sldId id="331" r:id="rId7"/>
    <p:sldId id="336" r:id="rId8"/>
    <p:sldId id="309" r:id="rId9"/>
    <p:sldId id="293" r:id="rId10"/>
    <p:sldId id="330" r:id="rId11"/>
    <p:sldId id="267" r:id="rId12"/>
    <p:sldId id="312" r:id="rId13"/>
    <p:sldId id="292" r:id="rId14"/>
    <p:sldId id="295" r:id="rId15"/>
    <p:sldId id="27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D7D7D7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26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420" y="160"/>
      </p:cViewPr>
      <p:guideLst>
        <p:guide orient="horz" pos="2173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22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4A5CD-FBD1-4FD8-AAEF-DFCB9FA098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BEF66-9F0C-4E59-AB9D-80C715389FA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BEF66-9F0C-4E59-AB9D-80C715389F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BEF66-9F0C-4E59-AB9D-80C715389F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BEF66-9F0C-4E59-AB9D-80C715389F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BEF66-9F0C-4E59-AB9D-80C715389F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BEF66-9F0C-4E59-AB9D-80C715389F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BEF66-9F0C-4E59-AB9D-80C715389F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BEF66-9F0C-4E59-AB9D-80C715389F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BEF66-9F0C-4E59-AB9D-80C715389F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BEF66-9F0C-4E59-AB9D-80C715389F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BEF66-9F0C-4E59-AB9D-80C715389F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BEF66-9F0C-4E59-AB9D-80C715389F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BEF66-9F0C-4E59-AB9D-80C715389F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BEF66-9F0C-4E59-AB9D-80C715389F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2612-D49C-49F6-BFC0-33D21B225D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5C34-F7E0-4CD3-B93C-6DBBEF2C9F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2612-D49C-49F6-BFC0-33D21B225D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5C34-F7E0-4CD3-B93C-6DBBEF2C9F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2612-D49C-49F6-BFC0-33D21B225D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5C34-F7E0-4CD3-B93C-6DBBEF2C9F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2612-D49C-49F6-BFC0-33D21B225D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5C34-F7E0-4CD3-B93C-6DBBEF2C9F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2612-D49C-49F6-BFC0-33D21B225D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5C34-F7E0-4CD3-B93C-6DBBEF2C9F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2612-D49C-49F6-BFC0-33D21B225D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5C34-F7E0-4CD3-B93C-6DBBEF2C9F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2612-D49C-49F6-BFC0-33D21B225D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5C34-F7E0-4CD3-B93C-6DBBEF2C9F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2612-D49C-49F6-BFC0-33D21B225D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5C34-F7E0-4CD3-B93C-6DBBEF2C9F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2612-D49C-49F6-BFC0-33D21B225D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5C34-F7E0-4CD3-B93C-6DBBEF2C9F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2612-D49C-49F6-BFC0-33D21B225D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5C34-F7E0-4CD3-B93C-6DBBEF2C9F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2612-D49C-49F6-BFC0-33D21B225D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5C34-F7E0-4CD3-B93C-6DBBEF2C9F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22612-D49C-49F6-BFC0-33D21B225D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C5C34-F7E0-4CD3-B93C-6DBBEF2C9F8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3" Type="http://schemas.openxmlformats.org/officeDocument/2006/relationships/notesSlide" Target="../notesSlides/notesSlide8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5.png"/><Relationship Id="rId10" Type="http://schemas.openxmlformats.org/officeDocument/2006/relationships/image" Target="../media/image14.jpeg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11633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12192000" cy="6897688"/>
          </a:xfrm>
          <a:prstGeom prst="rect">
            <a:avLst/>
          </a:prstGeom>
          <a:solidFill>
            <a:srgbClr val="D7D7D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74650" y="339716"/>
            <a:ext cx="11442700" cy="621190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4519" y="577516"/>
            <a:ext cx="10886172" cy="5746282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915920" y="2875280"/>
            <a:ext cx="6727190" cy="1106805"/>
            <a:chOff x="4692163" y="2875002"/>
            <a:chExt cx="2707528" cy="1106805"/>
          </a:xfrm>
        </p:grpSpPr>
        <p:sp>
          <p:nvSpPr>
            <p:cNvPr id="6" name="文本框 5"/>
            <p:cNvSpPr txBox="1"/>
            <p:nvPr/>
          </p:nvSpPr>
          <p:spPr>
            <a:xfrm>
              <a:off x="5018022" y="2875002"/>
              <a:ext cx="2117045" cy="110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6600">
                  <a:cs typeface="+mn-ea"/>
                  <a:sym typeface="+mn-lt"/>
                </a:rPr>
                <a:t>耗材报销</a:t>
              </a:r>
              <a:r>
                <a:rPr lang="zh-CN" altLang="en-US" sz="6600">
                  <a:cs typeface="+mn-ea"/>
                  <a:sym typeface="+mn-lt"/>
                </a:rPr>
                <a:t>流程</a:t>
              </a:r>
              <a:endParaRPr lang="zh-CN" altLang="en-US" sz="6600">
                <a:cs typeface="+mn-ea"/>
                <a:sym typeface="+mn-lt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7399691" y="3032262"/>
              <a:ext cx="0" cy="913884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4692163" y="3032262"/>
              <a:ext cx="0" cy="913884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11633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12192000" cy="6897688"/>
          </a:xfrm>
          <a:prstGeom prst="rect">
            <a:avLst/>
          </a:prstGeom>
          <a:solidFill>
            <a:srgbClr val="D7D7D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74650" y="339716"/>
            <a:ext cx="11442700" cy="621190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 descr="订单截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650" y="339725"/>
            <a:ext cx="5659755" cy="6211570"/>
          </a:xfrm>
          <a:prstGeom prst="rect">
            <a:avLst/>
          </a:prstGeom>
        </p:spPr>
      </p:pic>
      <p:pic>
        <p:nvPicPr>
          <p:cNvPr id="11" name="图片 10" descr="支付截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770" y="339725"/>
            <a:ext cx="5529580" cy="6141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12192000" cy="6897688"/>
          </a:xfrm>
          <a:prstGeom prst="rect">
            <a:avLst/>
          </a:prstGeom>
          <a:solidFill>
            <a:srgbClr val="D7D7D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85140" y="322571"/>
            <a:ext cx="11442700" cy="621190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4519" y="577516"/>
            <a:ext cx="10886172" cy="5746282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05624" y="742214"/>
            <a:ext cx="2657828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合</a:t>
            </a:r>
            <a:r>
              <a:rPr lang="en-US" altLang="zh-CN" sz="6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6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同</a:t>
            </a:r>
            <a:endParaRPr lang="zh-CN" altLang="en-US" sz="600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811020" y="1811655"/>
          <a:ext cx="853313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495"/>
                <a:gridCol w="6858635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</a:rPr>
                        <a:t>电子发票</a:t>
                      </a: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</a:rPr>
                        <a:t>同上</a:t>
                      </a: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合同</a:t>
                      </a:r>
                      <a:endParaRPr lang="zh-CN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商家，学院的</a:t>
                      </a:r>
                      <a:r>
                        <a:rPr lang="zh-CN" altLang="en-US"/>
                        <a:t>章</a:t>
                      </a:r>
                      <a:endParaRPr lang="zh-CN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3447415" y="2830830"/>
            <a:ext cx="4773295" cy="101473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6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设</a:t>
            </a:r>
            <a:r>
              <a:rPr lang="en-US" altLang="zh-CN" sz="6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6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计</a:t>
            </a:r>
            <a:r>
              <a:rPr lang="en-US" altLang="zh-CN" sz="6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6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费</a:t>
            </a:r>
            <a:r>
              <a:rPr lang="en-US" altLang="zh-CN" sz="6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6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类</a:t>
            </a:r>
            <a:endParaRPr lang="zh-CN" altLang="en-US" sz="600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2279015" y="3983355"/>
          <a:ext cx="692277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2770"/>
              </a:tblGrid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</a:rPr>
                        <a:t>设计费发票</a:t>
                      </a: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有本人签名和单位盖章的合同原件</a:t>
                      </a:r>
                      <a:endParaRPr lang="zh-CN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有单位盖章、标明具体金额和数量的清单</a:t>
                      </a:r>
                      <a:endParaRPr lang="zh-CN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12192000" cy="6897688"/>
          </a:xfrm>
          <a:prstGeom prst="rect">
            <a:avLst/>
          </a:prstGeom>
          <a:solidFill>
            <a:srgbClr val="D7D7D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74650" y="339716"/>
            <a:ext cx="11442700" cy="621190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4519" y="577516"/>
            <a:ext cx="10886172" cy="5746282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53055" y="716280"/>
            <a:ext cx="653161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提</a:t>
            </a:r>
            <a:r>
              <a:rPr lang="en-US" altLang="zh-CN" sz="6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6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交</a:t>
            </a:r>
            <a:r>
              <a:rPr lang="en-US" altLang="zh-CN" sz="6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6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给</a:t>
            </a:r>
            <a:r>
              <a:rPr lang="en-US" altLang="zh-CN" sz="6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6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财</a:t>
            </a:r>
            <a:r>
              <a:rPr lang="en-US" altLang="zh-CN" sz="6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6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务</a:t>
            </a:r>
            <a:r>
              <a:rPr lang="en-US" altLang="zh-CN" sz="6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6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处</a:t>
            </a:r>
            <a:endParaRPr lang="zh-CN" altLang="en-US" sz="600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1829435" y="2730500"/>
          <a:ext cx="8533130" cy="671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5955"/>
                <a:gridCol w="6607175"/>
              </a:tblGrid>
              <a:tr h="6711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</a:rPr>
                        <a:t>陈敏军老师</a:t>
                      </a: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</a:rPr>
                        <a:t>行政楼一楼财务结算中心（</a:t>
                      </a:r>
                      <a:r>
                        <a:rPr lang="en-US" altLang="zh-CN" b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b="0">
                          <a:solidFill>
                            <a:schemeClr val="tx1"/>
                          </a:solidFill>
                        </a:rPr>
                        <a:t>），南边第二个老师</a:t>
                      </a: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11633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12192000" cy="6897688"/>
          </a:xfrm>
          <a:prstGeom prst="rect">
            <a:avLst/>
          </a:prstGeom>
          <a:solidFill>
            <a:srgbClr val="D7D7D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74650" y="339716"/>
            <a:ext cx="11442700" cy="621190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4519" y="577516"/>
            <a:ext cx="10886172" cy="5746282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11413" y="2875002"/>
            <a:ext cx="2649778" cy="1106805"/>
            <a:chOff x="4711413" y="2875002"/>
            <a:chExt cx="2649778" cy="1106805"/>
          </a:xfrm>
        </p:grpSpPr>
        <p:sp>
          <p:nvSpPr>
            <p:cNvPr id="6" name="文本框 5"/>
            <p:cNvSpPr txBox="1"/>
            <p:nvPr/>
          </p:nvSpPr>
          <p:spPr>
            <a:xfrm>
              <a:off x="5018022" y="2875002"/>
              <a:ext cx="2117045" cy="110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6600">
                  <a:cs typeface="+mn-ea"/>
                  <a:sym typeface="+mn-lt"/>
                </a:rPr>
                <a:t>完结</a:t>
              </a:r>
              <a:endParaRPr lang="zh-CN" altLang="en-US" sz="6600">
                <a:cs typeface="+mn-ea"/>
                <a:sym typeface="+mn-lt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7361191" y="3032262"/>
              <a:ext cx="0" cy="913884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4711413" y="3032262"/>
              <a:ext cx="0" cy="913884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0"/>
            <a:ext cx="12192000" cy="6897688"/>
          </a:xfrm>
          <a:prstGeom prst="rect">
            <a:avLst/>
          </a:prstGeom>
          <a:solidFill>
            <a:srgbClr val="D7D7D7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74650" y="344796"/>
            <a:ext cx="11442700" cy="621190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54519" y="577516"/>
            <a:ext cx="10886172" cy="5746282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cs typeface="+mn-ea"/>
                <a:sym typeface="+mn-lt"/>
              </a:rPr>
              <a:t>[图片]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8"/>
          <p:cNvSpPr/>
          <p:nvPr/>
        </p:nvSpPr>
        <p:spPr>
          <a:xfrm>
            <a:off x="4126540" y="577441"/>
            <a:ext cx="3087156" cy="11836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600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政</a:t>
            </a:r>
            <a:r>
              <a:rPr lang="en-US" altLang="zh-CN" sz="600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 </a:t>
            </a:r>
            <a:r>
              <a:rPr lang="zh-CN" altLang="en-US" sz="600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采</a:t>
            </a:r>
            <a:r>
              <a:rPr lang="en-US" altLang="zh-CN" sz="600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 </a:t>
            </a:r>
            <a:r>
              <a:rPr lang="zh-CN" altLang="en-US" sz="600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云</a:t>
            </a:r>
            <a:endParaRPr lang="zh-CN" altLang="en-US" sz="600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781810" y="1760855"/>
          <a:ext cx="8542655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770"/>
                <a:gridCol w="7461885"/>
              </a:tblGrid>
              <a:tr h="82613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</a:rPr>
                        <a:t>出库单</a:t>
                      </a: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2613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</a:rPr>
                        <a:t>入库单</a:t>
                      </a: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</a:rPr>
                        <a:t>除了书籍以外的物品，标记出自行更改，自己对照电子发票做。</a:t>
                      </a: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2550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/>
                        <a:t>验收单</a:t>
                      </a:r>
                      <a:endParaRPr lang="zh-CN" altLang="en-US"/>
                    </a:p>
                  </a:txBody>
                  <a:tcPr anchor="ctr" anchorCtr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/>
                        <a:t>商家开出并盖章（无电子章的可扫描纸质版为pdf形式）  仅政采云途径</a:t>
                      </a:r>
                      <a:endParaRPr lang="zh-CN" altLang="en-US"/>
                    </a:p>
                  </a:txBody>
                  <a:tcPr anchor="ctr" anchorCtr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0965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/>
                        <a:t>电子发票</a:t>
                      </a:r>
                      <a:endParaRPr lang="zh-CN" altLang="en-US"/>
                    </a:p>
                  </a:txBody>
                  <a:tcPr anchor="ctr" anchorCtr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/>
                        <a:t>1.背面写∶仅用于此次报销，如二次使用，后果自负+名字+日期 </a:t>
                      </a:r>
                      <a:endParaRPr lang="zh-CN" altLang="en-US"/>
                    </a:p>
                    <a:p>
                      <a:pPr algn="l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2.抬头：台州学院（税号：12331999472580007E）。</a:t>
                      </a:r>
                      <a:endParaRPr lang="zh-CN" altLang="en-US" sz="1800"/>
                    </a:p>
                    <a:p>
                      <a:pPr algn="l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3.右下角要盖商家的章，方才有效。</a:t>
                      </a:r>
                      <a:endParaRPr lang="zh-CN" altLang="en-US"/>
                    </a:p>
                  </a:txBody>
                  <a:tcPr anchor="ctr" anchorCtr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2550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/>
                        <a:t>预约报销单</a:t>
                      </a:r>
                      <a:endParaRPr lang="zh-CN" altLang="en-US"/>
                    </a:p>
                  </a:txBody>
                  <a:tcPr anchor="ctr" anchorCtr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/>
                        <a:t>见下</a:t>
                      </a:r>
                      <a:endParaRPr lang="zh-CN" altLang="en-US"/>
                    </a:p>
                  </a:txBody>
                  <a:tcPr anchor="ctr" anchorCtr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11633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12192000" cy="6897688"/>
          </a:xfrm>
          <a:prstGeom prst="rect">
            <a:avLst/>
          </a:prstGeom>
          <a:solidFill>
            <a:srgbClr val="D7D7D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76555" y="120650"/>
            <a:ext cx="11442700" cy="620331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7540" y="278765"/>
            <a:ext cx="7371715" cy="6300470"/>
          </a:xfrm>
          <a:prstGeom prst="rect">
            <a:avLst/>
          </a:prstGeom>
        </p:spPr>
      </p:pic>
      <p:sp>
        <p:nvSpPr>
          <p:cNvPr id="11" name="8"/>
          <p:cNvSpPr/>
          <p:nvPr/>
        </p:nvSpPr>
        <p:spPr>
          <a:xfrm>
            <a:off x="376555" y="120333"/>
            <a:ext cx="3984625" cy="18484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4800">
                <a:solidFill>
                  <a:srgbClr val="E7E6E6">
                    <a:lumMod val="25000"/>
                  </a:srgb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https://www.zcygov.cn/</a:t>
            </a:r>
            <a:r>
              <a:rPr lang="en-US" altLang="zh-CN" sz="4800">
                <a:solidFill>
                  <a:srgbClr val="E7E6E6">
                    <a:lumMod val="25000"/>
                  </a:srgb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endParaRPr lang="zh-CN" altLang="en-US" sz="4800">
              <a:solidFill>
                <a:srgbClr val="E7E6E6">
                  <a:lumMod val="25000"/>
                </a:srgb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6555" y="2990850"/>
            <a:ext cx="234505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720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政</a:t>
            </a:r>
            <a:r>
              <a:rPr lang="en-US" altLang="zh-CN" sz="720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   </a:t>
            </a:r>
            <a:r>
              <a:rPr lang="zh-CN" altLang="en-US" sz="720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采</a:t>
            </a:r>
            <a:r>
              <a:rPr lang="en-US" altLang="zh-CN" sz="720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   </a:t>
            </a:r>
            <a:r>
              <a:rPr lang="zh-CN" altLang="en-US" sz="720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云</a:t>
            </a:r>
            <a:endParaRPr lang="zh-CN" altLang="en-US" sz="7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11633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12192000" cy="6897688"/>
          </a:xfrm>
          <a:prstGeom prst="rect">
            <a:avLst/>
          </a:prstGeom>
          <a:solidFill>
            <a:srgbClr val="D7D7D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74650" y="339716"/>
            <a:ext cx="11442700" cy="621190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 descr="ec98e7eabd2140288d37ef6afaf07d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650" y="339725"/>
            <a:ext cx="11442700" cy="6212205"/>
          </a:xfrm>
          <a:prstGeom prst="rect">
            <a:avLst/>
          </a:prstGeom>
        </p:spPr>
      </p:pic>
      <p:pic>
        <p:nvPicPr>
          <p:cNvPr id="7" name="图片 6" descr="4d4c34ca0dc100176f3ed736d821ae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50" y="339725"/>
            <a:ext cx="11443335" cy="6212205"/>
          </a:xfrm>
          <a:prstGeom prst="rect">
            <a:avLst/>
          </a:prstGeom>
        </p:spPr>
      </p:pic>
      <p:pic>
        <p:nvPicPr>
          <p:cNvPr id="8" name="图片 7" descr="7847ad0f30cf77c369d260362d31f1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50" y="323215"/>
            <a:ext cx="11443335" cy="6211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11633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12192000" cy="6897688"/>
          </a:xfrm>
          <a:prstGeom prst="rect">
            <a:avLst/>
          </a:prstGeom>
          <a:solidFill>
            <a:srgbClr val="D7D7D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74650" y="339716"/>
            <a:ext cx="11442700" cy="621190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 descr="验收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9930" y="322580"/>
            <a:ext cx="5692140" cy="6212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11633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12192000" cy="6897688"/>
          </a:xfrm>
          <a:prstGeom prst="rect">
            <a:avLst/>
          </a:prstGeom>
          <a:solidFill>
            <a:srgbClr val="D7D7D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74650" y="335906"/>
            <a:ext cx="11442700" cy="62119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6419215" y="335915"/>
          <a:ext cx="5357495" cy="6165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20"/>
                <a:gridCol w="1405255"/>
                <a:gridCol w="690880"/>
                <a:gridCol w="720090"/>
                <a:gridCol w="980440"/>
                <a:gridCol w="981710"/>
              </a:tblGrid>
              <a:tr h="564515">
                <a:tc grid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台州学院耗材验收出库单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</a:tcPr>
                </a:tc>
              </a:tr>
              <a:tr h="318770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5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0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5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团队名称：</a:t>
                      </a:r>
                      <a:endParaRPr lang="en-US" altLang="en-US" sz="105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5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出库日期：</a:t>
                      </a:r>
                      <a:endParaRPr lang="en-US" altLang="en-US" sz="105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经费来源：□行政□教学□科研□其他</a:t>
                      </a:r>
                      <a:endParaRPr lang="en-US" altLang="en-US" sz="105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</a:tcPr>
                </a:tc>
              </a:tr>
              <a:tr h="5340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5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供 货 商：</a:t>
                      </a:r>
                      <a:endParaRPr lang="en-US" altLang="en-US" sz="105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5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发票号码：</a:t>
                      </a:r>
                      <a:endParaRPr lang="en-US" altLang="en-US" sz="105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 u="sng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5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使用方向：□行政□教学□科研□其他</a:t>
                      </a:r>
                      <a:endParaRPr lang="en-US" altLang="en-US" sz="105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</a:tcPr>
                </a:tc>
              </a:tr>
              <a:tr h="318770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5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5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 u="sng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5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5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1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5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序号</a:t>
                      </a:r>
                      <a:endParaRPr lang="en-US" altLang="en-US" sz="105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5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名称、品牌、规格</a:t>
                      </a:r>
                      <a:endParaRPr lang="en-US" altLang="en-US" sz="105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5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单位</a:t>
                      </a:r>
                      <a:endParaRPr lang="en-US" altLang="en-US" sz="105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5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数量</a:t>
                      </a:r>
                      <a:endParaRPr lang="en-US" altLang="en-US" sz="105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5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单价（元）</a:t>
                      </a:r>
                      <a:endParaRPr lang="en-US" altLang="en-US" sz="105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5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使用人</a:t>
                      </a:r>
                      <a:endParaRPr lang="en-US" altLang="en-US" sz="105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570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5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5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5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5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5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5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570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5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5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5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5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5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5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635"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5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合</a:t>
                      </a:r>
                      <a:r>
                        <a:rPr lang="en-US" sz="105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zh-CN" sz="105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计</a:t>
                      </a:r>
                      <a:endParaRPr lang="en-US" altLang="en-US" sz="105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5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5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5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0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5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出 库 单</a:t>
                      </a:r>
                      <a:endParaRPr lang="zh-CN" sz="105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105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签</a:t>
                      </a:r>
                      <a:r>
                        <a:rPr lang="en-US" sz="105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zh-CN" sz="105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字</a:t>
                      </a:r>
                      <a:endParaRPr lang="en-US" altLang="en-US" sz="105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p>
                      <a:pPr indent="0">
                        <a:buNone/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验收人：经办人：负责人签字：出库日期：</a:t>
                      </a:r>
                      <a:r>
                        <a:rPr lang="en-US" sz="1050" b="1" u="sng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.</a:t>
                      </a:r>
                      <a:endParaRPr lang="en-US" altLang="en-US" sz="105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28320">
                <a:tc gridSpan="6"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备注：所有耗材出货时均须填写验收出库单，一式一份，交单位资产管理员备案。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</a:tcPr>
                </a:tc>
                <a:tc hMerge="1">
                  <a:tcPr>
                    <a:lnR cap="flat"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</a:tcPr>
                </a:tc>
              </a:tr>
              <a:tr h="564515">
                <a:tc gridSpan="6">
                  <a:txBody>
                    <a:bodyPr/>
                    <a:p>
                      <a:pPr indent="0">
                        <a:buNone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单位资产管理员备案签字：备案日期：</a:t>
                      </a:r>
                      <a:r>
                        <a:rPr lang="en-US" sz="1050" b="0" u="sng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.</a:t>
                      </a:r>
                      <a:endParaRPr lang="en-US" altLang="en-US" sz="105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704850" y="383540"/>
          <a:ext cx="5184775" cy="6173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705"/>
                <a:gridCol w="1359535"/>
                <a:gridCol w="669290"/>
                <a:gridCol w="696595"/>
                <a:gridCol w="948055"/>
                <a:gridCol w="950595"/>
              </a:tblGrid>
              <a:tr h="576580">
                <a:tc grid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台州学院耗材验收入库单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</a:tcPr>
                </a:tc>
              </a:tr>
              <a:tr h="320675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5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0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5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使用单位：</a:t>
                      </a:r>
                      <a:endParaRPr lang="en-US" altLang="en-US" sz="105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5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购置日期：</a:t>
                      </a:r>
                      <a:endParaRPr lang="en-US" altLang="en-US" sz="105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经费来源：□行政□教学□科研□其他</a:t>
                      </a:r>
                      <a:endParaRPr lang="en-US" altLang="en-US" sz="105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</a:tcPr>
                </a:tc>
              </a:tr>
              <a:tr h="4857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5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供 货 商：</a:t>
                      </a:r>
                      <a:endParaRPr lang="en-US" altLang="en-US" sz="105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5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发票号码：</a:t>
                      </a:r>
                      <a:endParaRPr lang="en-US" altLang="en-US" sz="105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 u="sng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5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使用方向：□行政□教学□科研□其他</a:t>
                      </a:r>
                      <a:endParaRPr lang="en-US" altLang="en-US" sz="105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</a:tcPr>
                </a:tc>
              </a:tr>
              <a:tr h="321310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5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5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 u="sng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5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5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5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序号</a:t>
                      </a:r>
                      <a:endParaRPr lang="en-US" altLang="en-US" sz="105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5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名称、品牌、规格</a:t>
                      </a:r>
                      <a:endParaRPr lang="en-US" altLang="en-US" sz="105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5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单位</a:t>
                      </a:r>
                      <a:endParaRPr lang="en-US" altLang="en-US" sz="105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5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数量</a:t>
                      </a:r>
                      <a:endParaRPr lang="en-US" altLang="en-US" sz="105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5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单价（元）</a:t>
                      </a:r>
                      <a:endParaRPr lang="en-US" altLang="en-US" sz="105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5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总价（元）</a:t>
                      </a:r>
                      <a:endParaRPr lang="en-US" altLang="en-US" sz="105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460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5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5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5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5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5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5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460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5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5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5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5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5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5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335"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5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合</a:t>
                      </a:r>
                      <a:r>
                        <a:rPr lang="en-US" sz="105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zh-CN" sz="105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计</a:t>
                      </a:r>
                      <a:endParaRPr lang="en-US" altLang="en-US" sz="105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5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5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5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12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验收合格</a:t>
                      </a:r>
                      <a:endParaRPr lang="en-US" sz="105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签字</a:t>
                      </a:r>
                      <a:endParaRPr lang="en-US" altLang="en-US" sz="105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p>
                      <a:pPr indent="0">
                        <a:buNone/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验收人：经办人：负责人签字：验收日期：</a:t>
                      </a:r>
                      <a:r>
                        <a:rPr lang="en-US" sz="1050" b="1" u="sng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.</a:t>
                      </a:r>
                      <a:endParaRPr lang="en-US" altLang="en-US" sz="105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40385">
                <a:tc gridSpan="6"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备注：所有耗材到货后均须填写验收入库单，一式两份，一份随发票报销，一份交单位资产管理员备案。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</a:tcPr>
                </a:tc>
                <a:tc hMerge="1">
                  <a:tcPr>
                    <a:lnR cap="flat"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</a:tcPr>
                </a:tc>
              </a:tr>
              <a:tr h="576580">
                <a:tc gridSpan="6">
                  <a:txBody>
                    <a:bodyPr/>
                    <a:p>
                      <a:pPr indent="0">
                        <a:buNone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单位资产管理员备案签字：备案日期：</a:t>
                      </a:r>
                      <a:r>
                        <a:rPr lang="en-US" sz="1050" b="0" u="sng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.</a:t>
                      </a:r>
                      <a:endParaRPr lang="en-US" altLang="en-US" sz="105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905" y="-19685"/>
            <a:ext cx="12192000" cy="6897688"/>
          </a:xfrm>
          <a:prstGeom prst="rect">
            <a:avLst/>
          </a:prstGeom>
          <a:solidFill>
            <a:srgbClr val="D7D7D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76555" y="342891"/>
            <a:ext cx="11442700" cy="621190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4519" y="577516"/>
            <a:ext cx="10886172" cy="5746282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70555" y="826135"/>
            <a:ext cx="585470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预</a:t>
            </a:r>
            <a:r>
              <a:rPr lang="en-US" altLang="zh-CN" sz="6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6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约</a:t>
            </a:r>
            <a:r>
              <a:rPr lang="en-US" altLang="zh-CN" sz="6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6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报</a:t>
            </a:r>
            <a:r>
              <a:rPr lang="en-US" altLang="zh-CN" sz="6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6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销</a:t>
            </a:r>
            <a:r>
              <a:rPr lang="en-US" altLang="zh-CN" sz="6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6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</a:t>
            </a:r>
            <a:endParaRPr lang="zh-CN" altLang="en-US" sz="600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873885" y="1967230"/>
          <a:ext cx="8533130" cy="345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250"/>
                <a:gridCol w="691388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</a:rPr>
                        <a:t>项目编号</a:t>
                      </a: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</a:rPr>
                        <a:t>固定的，比如：0202XXX 为人文学院李X军老师</a:t>
                      </a: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摘要</a:t>
                      </a:r>
                      <a:endParaRPr lang="zh-CN" altLang="en-US"/>
                    </a:p>
                  </a:txBody>
                  <a:tcPr anchor="ctr" anchorCtr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年份+报销人名字+校（国）创+x项目名称+科研经费</a:t>
                      </a:r>
                      <a:endParaRPr lang="zh-CN" altLang="en-US"/>
                    </a:p>
                  </a:txBody>
                  <a:tcPr anchor="ctr" anchorCtr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附件张数</a:t>
                      </a:r>
                      <a:endParaRPr lang="zh-CN" altLang="en-US"/>
                    </a:p>
                  </a:txBody>
                  <a:tcPr anchor="ctr" anchorCtr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除了预约单外所有资料</a:t>
                      </a:r>
                      <a:endParaRPr lang="zh-CN" altLang="en-US"/>
                    </a:p>
                  </a:txBody>
                  <a:tcPr anchor="ctr" anchorCtr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汇款方式</a:t>
                      </a:r>
                      <a:endParaRPr lang="zh-CN" altLang="en-US"/>
                    </a:p>
                  </a:txBody>
                  <a:tcPr anchor="ctr" anchorCtr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转卡（给老师的建行卡或者公务卡）、汇款（政采云上购买给商家或者个人）</a:t>
                      </a:r>
                      <a:r>
                        <a:rPr lang="zh-CN" altLang="en-US" sz="1800">
                          <a:sym typeface="+mn-ea"/>
                        </a:rPr>
                        <a:t>、混合（个人和政采云皆有）</a:t>
                      </a:r>
                      <a:endParaRPr lang="zh-CN" altLang="en-US"/>
                    </a:p>
                  </a:txBody>
                  <a:tcPr anchor="ctr" anchorCtr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发票验真</a:t>
                      </a:r>
                      <a:endParaRPr lang="zh-CN" altLang="en-US"/>
                    </a:p>
                  </a:txBody>
                  <a:tcPr anchor="ctr" anchorCtr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小翼PULS扫描电子发票二维码上传</a:t>
                      </a:r>
                      <a:endParaRPr lang="zh-CN" altLang="en-US"/>
                    </a:p>
                  </a:txBody>
                  <a:tcPr anchor="ctr" anchorCtr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银行汇款明细</a:t>
                      </a:r>
                      <a:endParaRPr lang="zh-CN" altLang="en-US"/>
                    </a:p>
                  </a:txBody>
                  <a:tcPr anchor="ctr" anchorCtr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1. 转个人：持卡人姓名，银行卡号，银行卡开户分行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2. 转商家：姓 名： 电子发票处销售方名称  </a:t>
                      </a:r>
                      <a:endParaRPr lang="zh-CN" altLang="en-US" sz="1800"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/>
                        <a:t>                  </a:t>
                      </a:r>
                      <a:r>
                        <a:rPr lang="zh-CN" altLang="en-US" sz="1800">
                          <a:sym typeface="+mn-ea"/>
                        </a:rPr>
                        <a:t>           银行卡号，开户银行：见电子发票销售方处</a:t>
                      </a:r>
                      <a:endParaRPr lang="en-US" altLang="zh-CN"/>
                    </a:p>
                  </a:txBody>
                  <a:tcPr anchor="ctr" anchorCtr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附言</a:t>
                      </a:r>
                      <a:endParaRPr lang="zh-CN" altLang="en-US"/>
                    </a:p>
                  </a:txBody>
                  <a:tcPr anchor="ctr" anchorCtr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年份+报销人+校（国）创+科研经费</a:t>
                      </a:r>
                      <a:endParaRPr lang="zh-CN" altLang="en-US"/>
                    </a:p>
                  </a:txBody>
                  <a:tcPr anchor="ctr" anchorCtr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11633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12192000" cy="6897688"/>
          </a:xfrm>
          <a:prstGeom prst="rect">
            <a:avLst/>
          </a:prstGeom>
          <a:solidFill>
            <a:srgbClr val="D7D7D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74650" y="339716"/>
            <a:ext cx="11442700" cy="621190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 descr="e4fc36f3341fde031da7b04376f5dec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339725"/>
            <a:ext cx="11442700" cy="6212205"/>
          </a:xfrm>
          <a:prstGeom prst="rect">
            <a:avLst/>
          </a:prstGeom>
        </p:spPr>
      </p:pic>
      <p:pic>
        <p:nvPicPr>
          <p:cNvPr id="9" name="图片 8" descr="b493aa80599a39a8d3549563a98a7e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339725"/>
            <a:ext cx="11655425" cy="6212840"/>
          </a:xfrm>
          <a:prstGeom prst="rect">
            <a:avLst/>
          </a:prstGeom>
        </p:spPr>
      </p:pic>
      <p:pic>
        <p:nvPicPr>
          <p:cNvPr id="10" name="图片 9" descr="802dfc6513db7f6a13d8464638f35b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640" y="339725"/>
            <a:ext cx="7397750" cy="6212205"/>
          </a:xfrm>
          <a:prstGeom prst="rect">
            <a:avLst/>
          </a:prstGeom>
        </p:spPr>
      </p:pic>
      <p:pic>
        <p:nvPicPr>
          <p:cNvPr id="11" name="图片 10" descr="521e49275b8cfeb74768d1cdab789b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9725"/>
            <a:ext cx="12192000" cy="6212205"/>
          </a:xfrm>
          <a:prstGeom prst="rect">
            <a:avLst/>
          </a:prstGeom>
        </p:spPr>
      </p:pic>
      <p:pic>
        <p:nvPicPr>
          <p:cNvPr id="12" name="图片 11" descr="02956071201f6ecb71e28a7d496af0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0465" y="339725"/>
            <a:ext cx="5647055" cy="6212840"/>
          </a:xfrm>
          <a:prstGeom prst="rect">
            <a:avLst/>
          </a:prstGeom>
        </p:spPr>
      </p:pic>
      <p:pic>
        <p:nvPicPr>
          <p:cNvPr id="14" name="图片 13" descr="af890b4349fade0e142721a138f78d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0465" y="339725"/>
            <a:ext cx="5647055" cy="6212840"/>
          </a:xfrm>
          <a:prstGeom prst="rect">
            <a:avLst/>
          </a:prstGeom>
        </p:spPr>
      </p:pic>
      <p:pic>
        <p:nvPicPr>
          <p:cNvPr id="15" name="图片 14" descr="d19de02bad7c7616e099da42140c66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35" y="340360"/>
            <a:ext cx="12193270" cy="6046470"/>
          </a:xfrm>
          <a:prstGeom prst="rect">
            <a:avLst/>
          </a:prstGeom>
        </p:spPr>
      </p:pic>
      <p:pic>
        <p:nvPicPr>
          <p:cNvPr id="16" name="图片 15" descr="7768592b98a3dfd3ec617aad5c486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40360"/>
            <a:ext cx="12191365" cy="6212205"/>
          </a:xfrm>
          <a:prstGeom prst="rect">
            <a:avLst/>
          </a:prstGeom>
        </p:spPr>
      </p:pic>
      <p:pic>
        <p:nvPicPr>
          <p:cNvPr id="17" name="图片 16" descr="6d6b57f0e2e28b78f647110f828a0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7645" y="340360"/>
            <a:ext cx="7449820" cy="621220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97200" y="286385"/>
            <a:ext cx="5346700" cy="6266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12192000" cy="6897688"/>
          </a:xfrm>
          <a:prstGeom prst="rect">
            <a:avLst/>
          </a:prstGeom>
          <a:solidFill>
            <a:srgbClr val="D7D7D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74650" y="339716"/>
            <a:ext cx="11442700" cy="621190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4519" y="577516"/>
            <a:ext cx="10886172" cy="5746282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51885" y="723900"/>
            <a:ext cx="541464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淘</a:t>
            </a:r>
            <a:r>
              <a:rPr lang="en-US" altLang="zh-CN" sz="6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宝，当</a:t>
            </a:r>
            <a:r>
              <a:rPr lang="en-US" altLang="zh-CN" sz="6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当</a:t>
            </a:r>
            <a:endParaRPr lang="zh-CN" altLang="en-US" sz="60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828800" y="2095500"/>
          <a:ext cx="8533130" cy="318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370"/>
                <a:gridCol w="709676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</a:rPr>
                        <a:t>支付截图</a:t>
                      </a: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</a:rPr>
                        <a:t>有支付方式，时间和金额</a:t>
                      </a: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订单支付截图</a:t>
                      </a:r>
                      <a:endParaRPr lang="zh-CN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有具体订单号，时间和金额</a:t>
                      </a:r>
                      <a:endParaRPr lang="zh-CN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政采云搜索结果图</a:t>
                      </a:r>
                      <a:endParaRPr lang="zh-CN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意见栏∶政采云上无对应产品。</a:t>
                      </a:r>
                      <a:endParaRPr lang="zh-CN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电子发票</a:t>
                      </a:r>
                      <a:endParaRPr lang="zh-CN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同上</a:t>
                      </a:r>
                      <a:endParaRPr lang="zh-CN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出库单</a:t>
                      </a:r>
                      <a:endParaRPr lang="zh-CN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入库单</a:t>
                      </a:r>
                      <a:endParaRPr lang="zh-CN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同上</a:t>
                      </a:r>
                      <a:endParaRPr lang="zh-CN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预约报销单</a:t>
                      </a:r>
                      <a:endParaRPr lang="zh-CN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同上</a:t>
                      </a:r>
                      <a:endParaRPr lang="zh-CN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9d34278a-d240-4c61-bf62-071a93ef32dd}"/>
  <p:tag name="TABLE_ENDDRAG_ORIGIN_RECT" val="640*641"/>
  <p:tag name="TABLE_ENDDRAG_RECT" val="76*130*640*641"/>
</p:tagLst>
</file>

<file path=ppt/tags/tag2.xml><?xml version="1.0" encoding="utf-8"?>
<p:tagLst xmlns:p="http://schemas.openxmlformats.org/presentationml/2006/main">
  <p:tag name="KSO_WM_UNIT_TABLE_BEAUTIFY" val="smartTable{8bcf182b-7d5e-4d62-861c-c9ed241e53ef}"/>
  <p:tag name="TABLE_ENDDRAG_ORIGIN_RECT" val="421*485"/>
  <p:tag name="TABLE_ENDDRAG_RECT" val="505*26*421*485"/>
</p:tagLst>
</file>

<file path=ppt/tags/tag3.xml><?xml version="1.0" encoding="utf-8"?>
<p:tagLst xmlns:p="http://schemas.openxmlformats.org/presentationml/2006/main">
  <p:tag name="KSO_WM_UNIT_TABLE_BEAUTIFY" val="smartTable{cf54c912-55d9-4d8f-b27d-5edab390764f}"/>
  <p:tag name="TABLE_ENDDRAG_ORIGIN_RECT" val="408*486"/>
  <p:tag name="TABLE_ENDDRAG_RECT" val="55*30*408*486"/>
</p:tagLst>
</file>

<file path=ppt/tags/tag4.xml><?xml version="1.0" encoding="utf-8"?>
<p:tagLst xmlns:p="http://schemas.openxmlformats.org/presentationml/2006/main">
  <p:tag name="KSO_WM_UNIT_TABLE_BEAUTIFY" val="smartTable{d3765988-97fa-4f52-ab96-9d68d5703bf5}"/>
</p:tagLst>
</file>

<file path=ppt/tags/tag5.xml><?xml version="1.0" encoding="utf-8"?>
<p:tagLst xmlns:p="http://schemas.openxmlformats.org/presentationml/2006/main">
  <p:tag name="KSO_WM_UNIT_PLACING_PICTURE_USER_VIEWPORT" val="{&quot;height&quot;:5800,&quot;width&quot;:10520}"/>
</p:tagLst>
</file>

<file path=ppt/tags/tag6.xml><?xml version="1.0" encoding="utf-8"?>
<p:tagLst xmlns:p="http://schemas.openxmlformats.org/presentationml/2006/main">
  <p:tag name="KSO_WM_UNIT_TABLE_BEAUTIFY" val="smartTable{fd557929-4462-424c-8939-dbe5fc78b29a}"/>
</p:tagLst>
</file>

<file path=ppt/tags/tag7.xml><?xml version="1.0" encoding="utf-8"?>
<p:tagLst xmlns:p="http://schemas.openxmlformats.org/presentationml/2006/main">
  <p:tag name="KSO_WM_UNIT_TABLE_BEAUTIFY" val="smartTable{2fa02883-0bf9-4277-8511-577139acd589}"/>
</p:tagLst>
</file>

<file path=ppt/tags/tag8.xml><?xml version="1.0" encoding="utf-8"?>
<p:tagLst xmlns:p="http://schemas.openxmlformats.org/presentationml/2006/main">
  <p:tag name="KSO_WM_UNIT_TABLE_BEAUTIFY" val="smartTable{cdfebbb9-82e1-400a-8aa7-5aaed4dfbc3c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4irai3l">
      <a:majorFont>
        <a:latin typeface="DengXian"/>
        <a:ea typeface="DengXian"/>
        <a:cs typeface=""/>
      </a:majorFont>
      <a:minorFont>
        <a:latin typeface="DengXian"/>
        <a:ea typeface="DengXia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1986</Words>
  <Application>WPS 演示</Application>
  <PresentationFormat>宽屏</PresentationFormat>
  <Paragraphs>282</Paragraphs>
  <Slides>13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Noteworthy Bold</vt:lpstr>
      <vt:lpstr>Segoe Print</vt:lpstr>
      <vt:lpstr>仿宋</vt:lpstr>
      <vt:lpstr>黑体</vt:lpstr>
      <vt:lpstr>Calibri</vt:lpstr>
      <vt:lpstr>Calibri</vt:lpstr>
      <vt:lpstr>等线</vt:lpstr>
      <vt:lpstr>微软雅黑</vt:lpstr>
      <vt:lpstr>Arial Unicode MS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123</dc:creator>
  <cp:lastModifiedBy>❤️じ☆ve琳ル </cp:lastModifiedBy>
  <cp:revision>38</cp:revision>
  <dcterms:created xsi:type="dcterms:W3CDTF">2018-06-27T03:46:00Z</dcterms:created>
  <dcterms:modified xsi:type="dcterms:W3CDTF">2021-12-04T03:53:37Z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KSOTemplateUUID">
    <vt:lpwstr>v1.0_mb_d1851QQA0gdCot6qX0eO/A==</vt:lpwstr>
  </property>
  <property fmtid="{D5CDD505-2E9C-101B-9397-08002B2CF9AE}" pid="4" name="ICV">
    <vt:lpwstr>1AB60CF6ADEF43709C44AA657B254570</vt:lpwstr>
  </property>
</Properties>
</file>